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9753600" cx="130048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215E3DA-A349-4298-B532-4FB2122E017D}">
  <a:tblStyle styleId="{B215E3DA-A349-4298-B532-4FB2122E01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72" orient="horz"/>
        <p:guide pos="40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04cf4fc5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504cf4fc5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f3004b085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4f3004b085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0600e7f6e_3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50600e7f6e_3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0600e7f6e_3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50600e7f6e_3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084f86a74_2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084f86a74_2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d970b7175_1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d970b7175_1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d970b7175_1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d970b7175_1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d8ca36fea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5d8ca36fea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f3004b085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4f3004b085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d8ca36fea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5d8ca36fea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f3004b085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4f3004b085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f3004b085_1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4f3004b085_1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d970b7175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5d970b7175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f3004b085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4f3004b085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Title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1373698" y="2605285"/>
            <a:ext cx="11633202" cy="2501605"/>
          </a:xfrm>
          <a:prstGeom prst="rect">
            <a:avLst/>
          </a:prstGeom>
          <a:solidFill>
            <a:srgbClr val="A1B8E1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1548920" y="2783731"/>
            <a:ext cx="11282759" cy="21447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Calibri"/>
              <a:buNone/>
              <a:defRPr sz="7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body"/>
          </p:nvPr>
        </p:nvSpPr>
        <p:spPr>
          <a:xfrm>
            <a:off x="3243838" y="5197689"/>
            <a:ext cx="9753602" cy="1766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Calibri"/>
              <a:buNone/>
              <a:defRPr sz="3400"/>
            </a:lvl1pPr>
            <a:lvl2pPr indent="-228600" lvl="1" marL="914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Calibri"/>
              <a:buNone/>
              <a:defRPr sz="3400"/>
            </a:lvl2pPr>
            <a:lvl3pPr indent="-228600" lvl="2" marL="1371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Calibri"/>
              <a:buNone/>
              <a:defRPr sz="3400"/>
            </a:lvl4pPr>
            <a:lvl5pPr indent="-228600" lvl="4" marL="2286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322326" lvl="5" marL="2743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pic>
        <p:nvPicPr>
          <p:cNvPr descr="igplogo_transparente.png"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58158" y="-4702"/>
            <a:ext cx="1343593" cy="1116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GP_02.png"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37" y="52264"/>
            <a:ext cx="5541559" cy="7823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-PERÚ-PRIMERO-LOGOTIPO.jpg" id="19" name="Google Shape;1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6336" y="176881"/>
            <a:ext cx="2355312" cy="5331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8" id="20" name="Google Shape;20;p2"/>
          <p:cNvPicPr preferRelativeResize="0"/>
          <p:nvPr/>
        </p:nvPicPr>
        <p:blipFill rotWithShape="1">
          <a:blip r:embed="rId5">
            <a:alphaModFix/>
          </a:blip>
          <a:srcRect b="0" l="46325" r="0" t="88693"/>
          <a:stretch/>
        </p:blipFill>
        <p:spPr>
          <a:xfrm>
            <a:off x="7338029" y="8863771"/>
            <a:ext cx="5672868" cy="89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6213586" y="9040852"/>
            <a:ext cx="577629" cy="542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0anios-solo-01.jpg" id="22" name="Google Shape;2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334" y="8854284"/>
            <a:ext cx="1118791" cy="77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1481138" y="-22649"/>
            <a:ext cx="10042523" cy="122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412696" y="2580207"/>
            <a:ext cx="12333621" cy="4899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322326" lvl="0" marL="457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1pPr>
            <a:lvl2pPr indent="-322326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2pPr>
            <a:lvl3pPr indent="-322325" lvl="2" marL="1371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3pPr>
            <a:lvl4pPr indent="-322325" lvl="3" marL="1828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4pPr>
            <a:lvl5pPr indent="-322326" lvl="4" marL="22860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5pPr>
            <a:lvl6pPr indent="-322326" lvl="5" marL="2743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6277719" y="9062178"/>
            <a:ext cx="449362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gplogo_transparente.png"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78621" y="-3450"/>
            <a:ext cx="1343592" cy="1116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8" id="32" name="Google Shape;32;p4"/>
          <p:cNvPicPr preferRelativeResize="0"/>
          <p:nvPr/>
        </p:nvPicPr>
        <p:blipFill rotWithShape="1">
          <a:blip r:embed="rId3">
            <a:alphaModFix/>
          </a:blip>
          <a:srcRect b="0" l="46325" r="0" t="88693"/>
          <a:stretch/>
        </p:blipFill>
        <p:spPr>
          <a:xfrm>
            <a:off x="7340269" y="8854285"/>
            <a:ext cx="5672867" cy="89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6277719" y="9121868"/>
            <a:ext cx="449362" cy="5207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10anios-solo-01.jpg" id="34" name="Google Shape;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34" y="8854284"/>
            <a:ext cx="1118791" cy="77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" type="body"/>
          </p:nvPr>
        </p:nvSpPr>
        <p:spPr>
          <a:xfrm>
            <a:off x="412696" y="2580207"/>
            <a:ext cx="12333621" cy="4899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322326" lvl="0" marL="457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1pPr>
            <a:lvl2pPr indent="-322326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2pPr>
            <a:lvl3pPr indent="-322325" lvl="2" marL="1371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3pPr>
            <a:lvl4pPr indent="-322325" lvl="3" marL="1828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4pPr>
            <a:lvl5pPr indent="-322326" lvl="4" marL="22860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5pPr>
            <a:lvl6pPr indent="-322326" lvl="5" marL="2743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type="title"/>
          </p:nvPr>
        </p:nvSpPr>
        <p:spPr>
          <a:xfrm>
            <a:off x="1481138" y="-22649"/>
            <a:ext cx="10042523" cy="122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6277719" y="9062178"/>
            <a:ext cx="449362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 showMasterSp="0">
  <p:cSld name="Title - Top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1389712" y="-79494"/>
            <a:ext cx="10225376" cy="125960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41" name="Google Shape;41;p6"/>
          <p:cNvCxnSpPr/>
          <p:nvPr/>
        </p:nvCxnSpPr>
        <p:spPr>
          <a:xfrm>
            <a:off x="324333" y="1188164"/>
            <a:ext cx="12356134" cy="1"/>
          </a:xfrm>
          <a:prstGeom prst="straightConnector1">
            <a:avLst/>
          </a:prstGeom>
          <a:noFill/>
          <a:ln cap="flat" cmpd="sng" w="25400">
            <a:solidFill>
              <a:srgbClr val="365B9B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gplogo_transparente.png"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77470" y="-8050"/>
            <a:ext cx="1343593" cy="1116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8" id="43" name="Google Shape;43;p6"/>
          <p:cNvPicPr preferRelativeResize="0"/>
          <p:nvPr/>
        </p:nvPicPr>
        <p:blipFill rotWithShape="1">
          <a:blip r:embed="rId3">
            <a:alphaModFix/>
          </a:blip>
          <a:srcRect b="0" l="46325" r="0" t="88693"/>
          <a:stretch/>
        </p:blipFill>
        <p:spPr>
          <a:xfrm>
            <a:off x="7331500" y="8855621"/>
            <a:ext cx="5672867" cy="89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346056" y="9123204"/>
            <a:ext cx="4493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10anios-solo-01.jpg" id="45" name="Google Shape;4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34" y="8854284"/>
            <a:ext cx="1118791" cy="77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 showMasterSp="0">
  <p:cSld name="Title, Bullets &amp; Phot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>
            <p:ph idx="2" type="pic"/>
          </p:nvPr>
        </p:nvSpPr>
        <p:spPr>
          <a:xfrm>
            <a:off x="7775659" y="2765426"/>
            <a:ext cx="3962401" cy="4638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952"/>
              <a:buFont typeface="Calibri"/>
              <a:buChar char="•"/>
              <a:defRPr b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788"/>
              <a:buFont typeface="Calibri"/>
              <a:buChar char="•"/>
              <a:defRPr b="0" i="0" sz="3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460"/>
              <a:buFont typeface="Calibri"/>
              <a:buChar char="•"/>
              <a:defRPr b="0" i="0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788"/>
              <a:buFont typeface="Calibri"/>
              <a:buChar char="•"/>
              <a:defRPr b="0" i="0" sz="3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type="title"/>
          </p:nvPr>
        </p:nvSpPr>
        <p:spPr>
          <a:xfrm>
            <a:off x="1515439" y="-57213"/>
            <a:ext cx="9956384" cy="12167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400039" y="2521597"/>
            <a:ext cx="6244189" cy="512654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416052" lvl="0" marL="4572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Calibri"/>
              <a:buChar char="•"/>
              <a:defRPr sz="3600"/>
            </a:lvl1pPr>
            <a:lvl2pPr indent="-405637" lvl="1" marL="9144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788"/>
              <a:buFont typeface="Calibri"/>
              <a:buChar char="•"/>
              <a:defRPr sz="3400"/>
            </a:lvl2pPr>
            <a:lvl3pPr indent="-322325" lvl="2" marL="13716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76"/>
              <a:buChar char="•"/>
              <a:defRPr/>
            </a:lvl3pPr>
            <a:lvl4pPr indent="-322325" lvl="3" marL="18288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76"/>
              <a:buChar char="•"/>
              <a:defRPr/>
            </a:lvl4pPr>
            <a:lvl5pPr indent="-384810" lvl="4" marL="228600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60"/>
              <a:buFont typeface="Calibri"/>
              <a:buChar char="•"/>
              <a:defRPr sz="3000"/>
            </a:lvl5pPr>
            <a:lvl6pPr indent="-322326" lvl="5" marL="2743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cxnSp>
        <p:nvCxnSpPr>
          <p:cNvPr id="50" name="Google Shape;50;p7"/>
          <p:cNvCxnSpPr/>
          <p:nvPr/>
        </p:nvCxnSpPr>
        <p:spPr>
          <a:xfrm>
            <a:off x="324333" y="1179909"/>
            <a:ext cx="12356134" cy="1"/>
          </a:xfrm>
          <a:prstGeom prst="straightConnector1">
            <a:avLst/>
          </a:prstGeom>
          <a:noFill/>
          <a:ln cap="flat" cmpd="sng" w="25400">
            <a:solidFill>
              <a:srgbClr val="365B9B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gplogo_transparente.png" id="51" name="Google Shape;5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64483" y="-7187"/>
            <a:ext cx="1343592" cy="1116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8" id="52" name="Google Shape;52;p7"/>
          <p:cNvPicPr preferRelativeResize="0"/>
          <p:nvPr/>
        </p:nvPicPr>
        <p:blipFill rotWithShape="1">
          <a:blip r:embed="rId3">
            <a:alphaModFix/>
          </a:blip>
          <a:srcRect b="0" l="46325" r="0" t="88693"/>
          <a:stretch/>
        </p:blipFill>
        <p:spPr>
          <a:xfrm>
            <a:off x="7331500" y="8855908"/>
            <a:ext cx="5672867" cy="8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268949" y="9123491"/>
            <a:ext cx="449363" cy="5207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10anios-solo-01.jpg" id="54" name="Google Shape;5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34" y="8854284"/>
            <a:ext cx="1118791" cy="77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fault" showMasterSp="0">
  <p:cSld name="Defaul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gplogo_transparente.png" id="56" name="Google Shape;5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78046" y="-6900"/>
            <a:ext cx="1343592" cy="1116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8" id="57" name="Google Shape;57;p8"/>
          <p:cNvPicPr preferRelativeResize="0"/>
          <p:nvPr/>
        </p:nvPicPr>
        <p:blipFill rotWithShape="1">
          <a:blip r:embed="rId3">
            <a:alphaModFix/>
          </a:blip>
          <a:srcRect b="0" l="46325" r="0" t="88693"/>
          <a:stretch/>
        </p:blipFill>
        <p:spPr>
          <a:xfrm>
            <a:off x="7340269" y="8854285"/>
            <a:ext cx="5672867" cy="89627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6315819" y="9159968"/>
            <a:ext cx="373162" cy="444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10anios-solo-01.jpg" id="59" name="Google Shape;5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34" y="8854284"/>
            <a:ext cx="1118791" cy="77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 showMasterSp="0">
  <p:cSld name="Photo - Horizontal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>
            <p:ph idx="2" type="pic"/>
          </p:nvPr>
        </p:nvSpPr>
        <p:spPr>
          <a:xfrm>
            <a:off x="2638848" y="1224120"/>
            <a:ext cx="7791452" cy="4395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952"/>
              <a:buFont typeface="Calibri"/>
              <a:buChar char="•"/>
              <a:defRPr b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788"/>
              <a:buFont typeface="Calibri"/>
              <a:buChar char="•"/>
              <a:defRPr b="0" i="0" sz="3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460"/>
              <a:buFont typeface="Calibri"/>
              <a:buChar char="•"/>
              <a:defRPr b="0" i="0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788"/>
              <a:buFont typeface="Calibri"/>
              <a:buChar char="•"/>
              <a:defRPr b="0" i="0" sz="3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type="title"/>
          </p:nvPr>
        </p:nvSpPr>
        <p:spPr>
          <a:xfrm>
            <a:off x="2578099" y="5538420"/>
            <a:ext cx="7848602" cy="962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Calibri"/>
              <a:buNone/>
              <a:defRPr sz="58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2578099" y="6441651"/>
            <a:ext cx="7848602" cy="1246796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 sz="36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 sz="36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 sz="36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 sz="3600"/>
            </a:lvl5pPr>
            <a:lvl6pPr indent="-322326" lvl="5" marL="2743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pic>
        <p:nvPicPr>
          <p:cNvPr descr="igplogo_transparente.png" id="64" name="Google Shape;6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70858" y="-4702"/>
            <a:ext cx="1343593" cy="1116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8" id="65" name="Google Shape;65;p9"/>
          <p:cNvPicPr preferRelativeResize="0"/>
          <p:nvPr/>
        </p:nvPicPr>
        <p:blipFill rotWithShape="1">
          <a:blip r:embed="rId3">
            <a:alphaModFix/>
          </a:blip>
          <a:srcRect b="0" l="46325" r="0" t="88693"/>
          <a:stretch/>
        </p:blipFill>
        <p:spPr>
          <a:xfrm>
            <a:off x="7340269" y="8854285"/>
            <a:ext cx="5672867" cy="89627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277719" y="9121868"/>
            <a:ext cx="449362" cy="5207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10anios-solo-01.jpg" id="67" name="Google Shape;6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34" y="8854284"/>
            <a:ext cx="1118791" cy="77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 showMasterSp="0">
  <p:cSld name="Title - Cent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1892299" y="2627274"/>
            <a:ext cx="9220202" cy="2428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Calibri"/>
              <a:buNone/>
              <a:defRPr sz="58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1892299" y="5295900"/>
            <a:ext cx="9220202" cy="1695589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  <a:defRPr sz="3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  <a:defRPr sz="3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  <a:defRPr sz="3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  <a:defRPr sz="3800"/>
            </a:lvl5pPr>
            <a:lvl6pPr indent="-322326" lvl="5" marL="27432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6pPr>
            <a:lvl7pPr indent="-322326" lvl="6" marL="3200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7pPr>
            <a:lvl8pPr indent="-322326" lvl="7" marL="3657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8pPr>
            <a:lvl9pPr indent="-322326" lvl="8" marL="41148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SzPts val="1476"/>
              <a:buChar char="•"/>
              <a:defRPr/>
            </a:lvl9pPr>
          </a:lstStyle>
          <a:p/>
        </p:txBody>
      </p:sp>
      <p:pic>
        <p:nvPicPr>
          <p:cNvPr descr="igplogo_transparente.png" id="71" name="Google Shape;7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70858" y="-4702"/>
            <a:ext cx="1343593" cy="1116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8" id="72" name="Google Shape;72;p10"/>
          <p:cNvPicPr preferRelativeResize="0"/>
          <p:nvPr/>
        </p:nvPicPr>
        <p:blipFill rotWithShape="1">
          <a:blip r:embed="rId3">
            <a:alphaModFix/>
          </a:blip>
          <a:srcRect b="0" l="46325" r="0" t="88693"/>
          <a:stretch/>
        </p:blipFill>
        <p:spPr>
          <a:xfrm>
            <a:off x="7340269" y="8854285"/>
            <a:ext cx="5672867" cy="89627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6277719" y="9121868"/>
            <a:ext cx="449362" cy="520701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sz="2800">
                <a:solidFill>
                  <a:srgbClr val="53535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10anios-solo-01.jpg" id="74" name="Google Shape;7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34" y="8854284"/>
            <a:ext cx="1118791" cy="77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image" Target="../media/image4.jpg"/><Relationship Id="rId3" Type="http://schemas.openxmlformats.org/officeDocument/2006/relationships/image" Target="../media/image2.jp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412696" y="2580207"/>
            <a:ext cx="12333621" cy="4899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-426466" lvl="0" marL="457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16052" lvl="1" marL="9144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952"/>
              <a:buFont typeface="Calibri"/>
              <a:buChar char="•"/>
              <a:defRPr b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5638" lvl="2" marL="13716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788"/>
              <a:buFont typeface="Calibri"/>
              <a:buChar char="•"/>
              <a:defRPr b="0" i="0" sz="3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4810" lvl="3" marL="18288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460"/>
              <a:buFont typeface="Calibri"/>
              <a:buChar char="•"/>
              <a:defRPr b="0" i="0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5638" lvl="4" marL="22860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2788"/>
              <a:buFont typeface="Calibri"/>
              <a:buChar char="•"/>
              <a:defRPr b="0" i="0" sz="3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26466" lvl="5" marL="27432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26466" lvl="6" marL="32004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26466" lvl="7" marL="36576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26465" lvl="8" marL="4114800" marR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535353"/>
              </a:buClr>
              <a:buSzPts val="3116"/>
              <a:buFont typeface="Calibri"/>
              <a:buChar char="•"/>
              <a:defRPr b="0" i="0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481138" y="-22649"/>
            <a:ext cx="10042523" cy="122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b="0" i="0" sz="6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" name="Google Shape;8;p1"/>
          <p:cNvCxnSpPr/>
          <p:nvPr/>
        </p:nvCxnSpPr>
        <p:spPr>
          <a:xfrm>
            <a:off x="401439" y="1192866"/>
            <a:ext cx="12356134" cy="1"/>
          </a:xfrm>
          <a:prstGeom prst="straightConnector1">
            <a:avLst/>
          </a:prstGeom>
          <a:noFill/>
          <a:ln cap="flat" cmpd="sng" w="25400">
            <a:solidFill>
              <a:srgbClr val="365B9B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gplogo_transparente.png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677470" y="-5750"/>
            <a:ext cx="1343593" cy="1116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8" id="10" name="Google Shape;10;p1"/>
          <p:cNvPicPr preferRelativeResize="0"/>
          <p:nvPr/>
        </p:nvPicPr>
        <p:blipFill rotWithShape="1">
          <a:blip r:embed="rId2">
            <a:alphaModFix/>
          </a:blip>
          <a:srcRect b="0" l="46325" r="0" t="88693"/>
          <a:stretch/>
        </p:blipFill>
        <p:spPr>
          <a:xfrm>
            <a:off x="7340269" y="8854285"/>
            <a:ext cx="5672867" cy="896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anios-solo-01.jpg" id="11" name="Google Shape;1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34" y="8854284"/>
            <a:ext cx="1118791" cy="7723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6277719" y="9062178"/>
            <a:ext cx="449362" cy="520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19.png"/><Relationship Id="rId8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agupubs.onlinelibrary.wiley.com/action/doSearch?ContribAuthorStored=Hysell%2C+D+L" TargetMode="External"/><Relationship Id="rId5" Type="http://schemas.openxmlformats.org/officeDocument/2006/relationships/hyperlink" Target="https://agupubs.onlinelibrary.wiley.com/action/doSearch?ContribAuthorStored=Milla%2C+M+A" TargetMode="External"/><Relationship Id="rId6" Type="http://schemas.openxmlformats.org/officeDocument/2006/relationships/hyperlink" Target="https://agupubs.onlinelibrary.wiley.com/action/doSearch?ContribAuthorStored=Vierinen%2C+J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kb.ettus.com/Building_and_Installing_the_USRP_Open-Source_Toolchain_(UHD_and_GNU_Radio)_on_Linux" TargetMode="External"/><Relationship Id="rId5" Type="http://schemas.openxmlformats.org/officeDocument/2006/relationships/hyperlink" Target="https://github.com/MITHaystack/digital_r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idx="4294967295" type="ctrTitle"/>
          </p:nvPr>
        </p:nvSpPr>
        <p:spPr>
          <a:xfrm>
            <a:off x="1548925" y="2563862"/>
            <a:ext cx="11282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Calibri"/>
              <a:buNone/>
            </a:pPr>
            <a:r>
              <a:t/>
            </a:r>
            <a:endParaRPr sz="7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</a:rPr>
              <a:t>USRP implementation of multi static meteor radar transmit and receive applications</a:t>
            </a:r>
            <a:endParaRPr b="1" sz="48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Calibri"/>
              <a:buNone/>
            </a:pPr>
            <a:r>
              <a:t/>
            </a:r>
            <a:endParaRPr b="1" sz="72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Calibri"/>
              <a:buNone/>
            </a:pPr>
            <a:r>
              <a:t/>
            </a:r>
            <a:endParaRPr sz="76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Calibri"/>
              <a:buNone/>
            </a:pPr>
            <a:r>
              <a:t/>
            </a:r>
            <a:endParaRPr sz="3600"/>
          </a:p>
        </p:txBody>
      </p:sp>
      <p:sp>
        <p:nvSpPr>
          <p:cNvPr id="80" name="Google Shape;80;p11"/>
          <p:cNvSpPr txBox="1"/>
          <p:nvPr>
            <p:ph idx="4294967295" type="subTitle"/>
          </p:nvPr>
        </p:nvSpPr>
        <p:spPr>
          <a:xfrm>
            <a:off x="2313475" y="6592902"/>
            <a:ext cx="97536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Calibri"/>
              <a:buNone/>
            </a:pPr>
            <a:r>
              <a:rPr lang="en-US" sz="3400"/>
              <a:t>July 22  2019</a:t>
            </a:r>
            <a:endParaRPr sz="3400"/>
          </a:p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6213586" y="9040852"/>
            <a:ext cx="5775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</a:pPr>
            <a:fld id="{00000000-1234-1234-1234-123412341234}" type="slidenum">
              <a:rPr lang="en-US" sz="2800">
                <a:solidFill>
                  <a:srgbClr val="535353"/>
                </a:solidFill>
              </a:rPr>
              <a:t>‹#›</a:t>
            </a:fld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165696" y="0"/>
            <a:ext cx="8856900" cy="156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Shermely\Downloads\observatorio_jicamarca-01.jpg" id="83" name="Google Shape;8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52400"/>
            <a:ext cx="8696324" cy="61753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/>
          <p:nvPr/>
        </p:nvSpPr>
        <p:spPr>
          <a:xfrm>
            <a:off x="2418600" y="5783000"/>
            <a:ext cx="97536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Alexander Valdez Porto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carrero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1"/>
          <p:cNvSpPr txBox="1"/>
          <p:nvPr/>
        </p:nvSpPr>
        <p:spPr>
          <a:xfrm>
            <a:off x="2402575" y="1425175"/>
            <a:ext cx="95754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00"/>
              <a:buFont typeface="Calibri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MIT Haystack Observatory -Program Research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24351" y="179375"/>
            <a:ext cx="57279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GNURADIO-COMPANION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11182920" y="124272"/>
            <a:ext cx="1656300" cy="15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gplogo_transparente.png" id="184" name="Google Shape;18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6960" y="-3141"/>
            <a:ext cx="1339837" cy="1113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20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6" name="Google Shape;186;p20"/>
          <p:cNvPicPr preferRelativeResize="0"/>
          <p:nvPr/>
        </p:nvPicPr>
        <p:blipFill rotWithShape="1">
          <a:blip r:embed="rId4">
            <a:alphaModFix/>
          </a:blip>
          <a:srcRect b="0" l="4565" r="1880" t="8475"/>
          <a:stretch/>
        </p:blipFill>
        <p:spPr>
          <a:xfrm>
            <a:off x="665000" y="1374375"/>
            <a:ext cx="11881649" cy="65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24350" y="179375"/>
            <a:ext cx="82884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EXPERIMENT-METEOR CAMPAIGN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11182920" y="124272"/>
            <a:ext cx="1656300" cy="15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gplogo_transparente.png" id="193" name="Google Shape;19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6960" y="-3141"/>
            <a:ext cx="1339837" cy="1113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1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1"/>
          <p:cNvSpPr txBox="1"/>
          <p:nvPr/>
        </p:nvSpPr>
        <p:spPr>
          <a:xfrm>
            <a:off x="443350" y="1573875"/>
            <a:ext cx="121254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Rx:  Thor.py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Tx:  Gnuradio companion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Processing: prc_analyze.py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 rotWithShape="1">
          <a:blip r:embed="rId4">
            <a:alphaModFix/>
          </a:blip>
          <a:srcRect b="34538" l="4688" r="18694" t="8439"/>
          <a:stretch/>
        </p:blipFill>
        <p:spPr>
          <a:xfrm>
            <a:off x="1723225" y="3086175"/>
            <a:ext cx="9963724" cy="436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" name="Google Shape;197;p21"/>
          <p:cNvSpPr txBox="1"/>
          <p:nvPr/>
        </p:nvSpPr>
        <p:spPr>
          <a:xfrm>
            <a:off x="4806600" y="7758550"/>
            <a:ext cx="33915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Tx_Program-GNURADIO- COMPANION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24351" y="179375"/>
            <a:ext cx="64779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PARAMETER OF EXPERIMENT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11182920" y="124272"/>
            <a:ext cx="1656300" cy="15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gplogo_transparente.png" id="204" name="Google Shape;20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6960" y="-3141"/>
            <a:ext cx="1339837" cy="1113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2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206" name="Google Shape;206;p22"/>
          <p:cNvGraphicFramePr/>
          <p:nvPr/>
        </p:nvGraphicFramePr>
        <p:xfrm>
          <a:off x="841650" y="131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{B215E3DA-A349-4298-B532-4FB2122E017D}</a:tableStyleId>
              </a:tblPr>
              <a:tblGrid>
                <a:gridCol w="2734675"/>
                <a:gridCol w="8365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Parameter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SIMO -CW</a:t>
                      </a:r>
                      <a:endParaRPr sz="24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Frequency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25.280 MHz (11.859 meters /  38.9074803 feet)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Transmitter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250 kHz (out of 500 kHz licensed band), target ERP is 1W with antenna. 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 Transmitter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Pulse Type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Coded CW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Code length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10000 (Oversample by a factor of 5)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57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Code Type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Pseudorandom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Rx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Digital RF target recording bandwidth is 250 kHz. For N310, sample at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25.0 MHz with 1.25 MHz of bandwidth, use thor to offset tune 25.280 MHz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and produce 250 kHz output as sc16 integer data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Receiver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a. Haystack Array Pad site with LWA-R antenna, MIT LWA-R LNA, and N310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radio (dual polarization)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b. Haystack Office Lab site with LWA-R antenna and N310 radio (dual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polarization)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c. Lind LWA-R site (N200 radio, 30 MHz LPF, dual polarization)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24352" y="179375"/>
            <a:ext cx="65532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PROCESSING AND RESULT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11182920" y="124272"/>
            <a:ext cx="1656300" cy="15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gplogo_transparente.png" id="213" name="Google Shape;21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6960" y="-3141"/>
            <a:ext cx="1339837" cy="1113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3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5" name="Google Shape;215;p23"/>
          <p:cNvPicPr preferRelativeResize="0"/>
          <p:nvPr/>
        </p:nvPicPr>
        <p:blipFill rotWithShape="1">
          <a:blip r:embed="rId4">
            <a:alphaModFix/>
          </a:blip>
          <a:srcRect b="55626" l="35323" r="31088" t="30224"/>
          <a:stretch/>
        </p:blipFill>
        <p:spPr>
          <a:xfrm>
            <a:off x="2130400" y="1281896"/>
            <a:ext cx="7734048" cy="18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625" y="3240325"/>
            <a:ext cx="6855576" cy="514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9495" y="3169288"/>
            <a:ext cx="6707306" cy="528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type="title"/>
          </p:nvPr>
        </p:nvSpPr>
        <p:spPr>
          <a:xfrm>
            <a:off x="612663" y="177776"/>
            <a:ext cx="10042500" cy="12282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/>
              <a:t>CONCLUSIONS AND RECOMMENDATION</a:t>
            </a:r>
            <a:endParaRPr b="1"/>
          </a:p>
        </p:txBody>
      </p:sp>
      <p:sp>
        <p:nvSpPr>
          <p:cNvPr id="223" name="Google Shape;223;p24"/>
          <p:cNvSpPr txBox="1"/>
          <p:nvPr/>
        </p:nvSpPr>
        <p:spPr>
          <a:xfrm>
            <a:off x="1126850" y="1629300"/>
            <a:ext cx="10751100" cy="70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●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Run a Meteor Campaign with all instrument available is posible we need to do more test.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●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SDR and GNURADIO  in general are a powerfull tool to rapid prototyping and implementation.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●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Test in laboratory with the 25.280 Mhz and repeat the experiment with more Power.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●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Learn more about code continuous wave meteor radar.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●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Design a program to acelerate and setup the configuration in USRP N310.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●"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Design a Web Application for Monitoring SDR in general.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657213" y="200051"/>
            <a:ext cx="10042500" cy="12282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/>
              <a:t>Happyness</a:t>
            </a:r>
            <a:endParaRPr b="1"/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700" y="2076610"/>
            <a:ext cx="3934500" cy="295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2675" y="1978588"/>
            <a:ext cx="3934506" cy="29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0700" y="5941625"/>
            <a:ext cx="3934500" cy="26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2676" y="5702500"/>
            <a:ext cx="3934500" cy="286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731526" y="88675"/>
            <a:ext cx="10792200" cy="1116900"/>
          </a:xfrm>
          <a:prstGeom prst="rect">
            <a:avLst/>
          </a:prstGeom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WONDERFUL INFRASTRUCTURE</a:t>
            </a:r>
            <a:endParaRPr b="1"/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8425" y="1573875"/>
            <a:ext cx="3786201" cy="28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3575" y="5075200"/>
            <a:ext cx="3955901" cy="296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016990"/>
            <a:ext cx="4111075" cy="308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175" y="1603951"/>
            <a:ext cx="3955901" cy="281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 rotWithShape="1">
          <a:blip r:embed="rId7">
            <a:alphaModFix/>
          </a:blip>
          <a:srcRect b="34128" l="0" r="0" t="38043"/>
          <a:stretch/>
        </p:blipFill>
        <p:spPr>
          <a:xfrm>
            <a:off x="4106375" y="1573875"/>
            <a:ext cx="4792050" cy="281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46600" y="5075200"/>
            <a:ext cx="4460374" cy="296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gplogo_transparente.png" id="248" name="Google Shape;24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6960" y="-3141"/>
            <a:ext cx="1339838" cy="11135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27"/>
          <p:cNvGrpSpPr/>
          <p:nvPr/>
        </p:nvGrpSpPr>
        <p:grpSpPr>
          <a:xfrm>
            <a:off x="4918224" y="4042563"/>
            <a:ext cx="7978146" cy="3330364"/>
            <a:chOff x="-628480" y="-207838"/>
            <a:chExt cx="7978145" cy="3330362"/>
          </a:xfrm>
        </p:grpSpPr>
        <p:sp>
          <p:nvSpPr>
            <p:cNvPr id="250" name="Google Shape;250;p27"/>
            <p:cNvSpPr txBox="1"/>
            <p:nvPr/>
          </p:nvSpPr>
          <p:spPr>
            <a:xfrm>
              <a:off x="-628480" y="-207838"/>
              <a:ext cx="7978145" cy="16158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6FF"/>
                </a:buClr>
                <a:buSzPts val="5000"/>
                <a:buFont typeface="Arial"/>
                <a:buNone/>
              </a:pPr>
              <a:r>
                <a:rPr b="1" i="0" lang="en-US" sz="5000" u="none" cap="none" strike="noStrike">
                  <a:solidFill>
                    <a:srgbClr val="0096FF"/>
                  </a:solidFill>
                  <a:latin typeface="Arial"/>
                  <a:ea typeface="Arial"/>
                  <a:cs typeface="Arial"/>
                  <a:sym typeface="Arial"/>
                </a:rPr>
                <a:t>Ciencia para protegernos,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6FF"/>
                </a:buClr>
                <a:buSzPts val="5000"/>
                <a:buFont typeface="Arial"/>
                <a:buNone/>
              </a:pPr>
              <a:r>
                <a:rPr b="1" i="0" lang="en-US" sz="5000" u="none" cap="none" strike="noStrike">
                  <a:solidFill>
                    <a:srgbClr val="0096FF"/>
                  </a:solidFill>
                  <a:latin typeface="Arial"/>
                  <a:ea typeface="Arial"/>
                  <a:cs typeface="Arial"/>
                  <a:sym typeface="Arial"/>
                </a:rPr>
                <a:t>ciencia para avanzar.</a:t>
              </a:r>
              <a:endParaRPr/>
            </a:p>
          </p:txBody>
        </p:sp>
        <p:sp>
          <p:nvSpPr>
            <p:cNvPr id="251" name="Google Shape;251;p27"/>
            <p:cNvSpPr txBox="1"/>
            <p:nvPr/>
          </p:nvSpPr>
          <p:spPr>
            <a:xfrm>
              <a:off x="-412952" y="2483824"/>
              <a:ext cx="4641900" cy="6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SzPts val="4400"/>
                <a:buFont typeface="Calibri"/>
                <a:buNone/>
              </a:pPr>
              <a:r>
                <a:rPr b="0" i="0" lang="en-US" sz="4400" u="none" cap="none" strike="noStrike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rPr>
                <a:t>www.</a:t>
              </a:r>
              <a:r>
                <a:rPr b="0" i="0" lang="en-US" sz="4400" u="none" cap="none" strike="noStrike">
                  <a:solidFill>
                    <a:srgbClr val="0096FF"/>
                  </a:solidFill>
                  <a:latin typeface="Calibri"/>
                  <a:ea typeface="Calibri"/>
                  <a:cs typeface="Calibri"/>
                  <a:sym typeface="Calibri"/>
                </a:rPr>
                <a:t>igp</a:t>
              </a:r>
              <a:r>
                <a:rPr b="0" i="0" lang="en-US" sz="4400" u="none" cap="none" strike="noStrike">
                  <a:solidFill>
                    <a:srgbClr val="535353"/>
                  </a:solidFill>
                  <a:latin typeface="Calibri"/>
                  <a:ea typeface="Calibri"/>
                  <a:cs typeface="Calibri"/>
                  <a:sym typeface="Calibri"/>
                </a:rPr>
                <a:t>.gob.pe</a:t>
              </a:r>
              <a:endParaRPr/>
            </a:p>
          </p:txBody>
        </p:sp>
      </p:grpSp>
      <p:sp>
        <p:nvSpPr>
          <p:cNvPr id="252" name="Google Shape;252;p27"/>
          <p:cNvSpPr txBox="1"/>
          <p:nvPr>
            <p:ph idx="12" type="sldNum"/>
          </p:nvPr>
        </p:nvSpPr>
        <p:spPr>
          <a:xfrm>
            <a:off x="6367834" y="9121868"/>
            <a:ext cx="2691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alibri"/>
              <a:buNone/>
            </a:pPr>
            <a:fld id="{00000000-1234-1234-1234-123412341234}" type="slidenum">
              <a:rPr lang="en-US" sz="2800">
                <a:solidFill>
                  <a:srgbClr val="535353"/>
                </a:solidFill>
              </a:rPr>
              <a:t>‹#›</a:t>
            </a:fld>
            <a:endParaRPr/>
          </a:p>
        </p:txBody>
      </p:sp>
      <p:sp>
        <p:nvSpPr>
          <p:cNvPr id="253" name="Google Shape;253;p27"/>
          <p:cNvSpPr txBox="1"/>
          <p:nvPr/>
        </p:nvSpPr>
        <p:spPr>
          <a:xfrm>
            <a:off x="1551700" y="1396550"/>
            <a:ext cx="10463100" cy="19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7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title"/>
          </p:nvPr>
        </p:nvSpPr>
        <p:spPr>
          <a:xfrm>
            <a:off x="24362" y="179379"/>
            <a:ext cx="3456878" cy="976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OUTLINE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2"/>
          <p:cNvSpPr txBox="1"/>
          <p:nvPr>
            <p:ph idx="1" type="body"/>
          </p:nvPr>
        </p:nvSpPr>
        <p:spPr>
          <a:xfrm>
            <a:off x="505500" y="1402725"/>
            <a:ext cx="12333600" cy="6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32232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6"/>
              <a:buChar char="•"/>
            </a:pPr>
            <a:r>
              <a:rPr lang="en-US"/>
              <a:t>Implementation of Multistatic Radar for Meteor Detection</a:t>
            </a:r>
            <a:endParaRPr/>
          </a:p>
          <a:p>
            <a:pPr indent="-32232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6"/>
              <a:buChar char="•"/>
            </a:pPr>
            <a:r>
              <a:rPr lang="en-US"/>
              <a:t>Documentation and Starting</a:t>
            </a:r>
            <a:endParaRPr/>
          </a:p>
          <a:p>
            <a:pPr indent="-32232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6"/>
              <a:buChar char="•"/>
            </a:pPr>
            <a:r>
              <a:rPr lang="en-US"/>
              <a:t>Hardware and Software available.</a:t>
            </a:r>
            <a:endParaRPr/>
          </a:p>
          <a:p>
            <a:pPr indent="-32232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6"/>
              <a:buChar char="•"/>
            </a:pPr>
            <a:r>
              <a:rPr lang="en-US"/>
              <a:t>Acquisition</a:t>
            </a:r>
            <a:endParaRPr/>
          </a:p>
          <a:p>
            <a:pPr indent="-32232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6"/>
              <a:buChar char="•"/>
            </a:pPr>
            <a:r>
              <a:rPr lang="en-US"/>
              <a:t>Transmission</a:t>
            </a:r>
            <a:endParaRPr/>
          </a:p>
          <a:p>
            <a:pPr indent="-32232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6"/>
              <a:buChar char="•"/>
            </a:pPr>
            <a:r>
              <a:rPr lang="en-US"/>
              <a:t>Analyze</a:t>
            </a:r>
            <a:endParaRPr/>
          </a:p>
          <a:p>
            <a:pPr indent="-32232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6"/>
              <a:buChar char="•"/>
            </a:pPr>
            <a:r>
              <a:rPr lang="en-US"/>
              <a:t>Test and Processing</a:t>
            </a:r>
            <a:endParaRPr/>
          </a:p>
          <a:p>
            <a:pPr indent="-32232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6"/>
              <a:buChar char="•"/>
            </a:pPr>
            <a:r>
              <a:rPr lang="en-US"/>
              <a:t>GNURADIO Companion</a:t>
            </a:r>
            <a:endParaRPr/>
          </a:p>
          <a:p>
            <a:pPr indent="-32232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6"/>
              <a:buChar char="•"/>
            </a:pPr>
            <a:r>
              <a:rPr lang="en-US"/>
              <a:t>Experiment and Meteor Campaign</a:t>
            </a:r>
            <a:endParaRPr/>
          </a:p>
          <a:p>
            <a:pPr indent="-32232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6"/>
              <a:buChar char="•"/>
            </a:pPr>
            <a:r>
              <a:rPr lang="en-US"/>
              <a:t>Results </a:t>
            </a:r>
            <a:endParaRPr/>
          </a:p>
          <a:p>
            <a:pPr indent="-32232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76"/>
              <a:buChar char="•"/>
            </a:pPr>
            <a:r>
              <a:rPr lang="en-US"/>
              <a:t>Conclusion and </a:t>
            </a:r>
            <a:r>
              <a:rPr lang="en-US"/>
              <a:t>Recommendation</a:t>
            </a:r>
            <a:r>
              <a:rPr lang="en-US"/>
              <a:t>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2"/>
          <p:cNvSpPr/>
          <p:nvPr/>
        </p:nvSpPr>
        <p:spPr>
          <a:xfrm>
            <a:off x="11182920" y="124272"/>
            <a:ext cx="1656184" cy="151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gplogo_transparente.png" id="93" name="Google Shape;9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6960" y="-3141"/>
            <a:ext cx="1339838" cy="1113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2"/>
          <p:cNvCxnSpPr/>
          <p:nvPr/>
        </p:nvCxnSpPr>
        <p:spPr>
          <a:xfrm>
            <a:off x="0" y="1097926"/>
            <a:ext cx="13004800" cy="12526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type="title"/>
          </p:nvPr>
        </p:nvSpPr>
        <p:spPr>
          <a:xfrm>
            <a:off x="24325" y="179375"/>
            <a:ext cx="126243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</a:rPr>
              <a:t>Implementation of Multistatic RadarMeteor Detection</a:t>
            </a:r>
            <a:endParaRPr sz="3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t/>
            </a:r>
            <a:endParaRPr b="1" sz="4000">
              <a:solidFill>
                <a:srgbClr val="2F5496"/>
              </a:solidFill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11182920" y="124272"/>
            <a:ext cx="1656300" cy="15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gplogo_transparente.png" id="101" name="Google Shape;10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6960" y="-3141"/>
            <a:ext cx="1339837" cy="1113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3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3" name="Google Shape;10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750" y="1244124"/>
            <a:ext cx="9546474" cy="39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25" y="5176874"/>
            <a:ext cx="9825579" cy="421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/>
          <p:nvPr/>
        </p:nvSpPr>
        <p:spPr>
          <a:xfrm>
            <a:off x="244950" y="1603325"/>
            <a:ext cx="2783700" cy="21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MIMO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MISO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●"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SIMO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SISO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type="title"/>
          </p:nvPr>
        </p:nvSpPr>
        <p:spPr>
          <a:xfrm>
            <a:off x="601227" y="133725"/>
            <a:ext cx="69477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Documentation and Start 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11182920" y="124272"/>
            <a:ext cx="1656300" cy="15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gplogo_transparente.png" id="112" name="Google Shape;11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6960" y="-3141"/>
            <a:ext cx="1339837" cy="1113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4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4"/>
          <p:cNvSpPr txBox="1"/>
          <p:nvPr/>
        </p:nvSpPr>
        <p:spPr>
          <a:xfrm>
            <a:off x="601225" y="1291575"/>
            <a:ext cx="11245500" cy="7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Coded continuous wave meteor radar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Juha Vierinen 1 , Jorge L. Chau 2 , Nico Pfeffer 2 , Matthias Clahsen 2 , and Gunter Stober 2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1 MIT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Haystack Observatory, Route 40 Westford, 01469 MA, USA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2 IAP,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Kühlungsborn, Germany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Novel specular meteor radar systems using coherent MIMO techniques to study the mesosphere and lower thermosphere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Jorge Luis Chau 1 , Juan Miguel Urco 1 , Juha Pekka Vierinen 2 , Ryan Andrew Volz 3 , Matthias Clahsen 1 , Nico Pfeffer 1 , and Jörg Trautner 1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1 Leibniz Institute of Atmospheric Physics at the University of Rostock,Germany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2 UiT Arctic University of Norway, Norway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3 MIT Haystack Observatory, USA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Radio Array of Portable Interferometric Detectors(RAPID) : Design and Applications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Frank D. Lind, Colin J. Lonsdale, Ryan Volz, Anthea Coster, Chris Eckert, Russ McWhirter, Jim Marchese,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Robert Schaefer, William Rideout, Reggie Wilcox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Haystack Observatory- Massachusetts Institute of Technology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Digital RF 2.0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Juha Vierinen, William Rideout, Frank Lind, Robert Schaefer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 multistatic HF beacon network for ionospheric specification in the Peruvian sector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D. L. Hysell </a:t>
            </a:r>
            <a:r>
              <a:rPr lang="en-US" sz="2000"/>
              <a:t> </a:t>
            </a:r>
            <a:r>
              <a:rPr lang="en-US" sz="2000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/>
              </a:rPr>
              <a:t>M. A. Milla </a:t>
            </a:r>
            <a:r>
              <a:rPr lang="en-US" sz="2000"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6"/>
              </a:rPr>
              <a:t>J. Vierinen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/>
          <p:nvPr>
            <p:ph type="title"/>
          </p:nvPr>
        </p:nvSpPr>
        <p:spPr>
          <a:xfrm>
            <a:off x="24350" y="179375"/>
            <a:ext cx="77697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Hardware and Software available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11182920" y="124272"/>
            <a:ext cx="1656300" cy="15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gplogo_transparente.png" id="121" name="Google Shape;12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6960" y="-3141"/>
            <a:ext cx="1339837" cy="111359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1157950" y="1536525"/>
            <a:ext cx="10529100" cy="5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Hardware available: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USR N310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URSP N200 + BASIC RX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USRP N200 + UBXN40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Software  available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Gnuradio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Uhd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https://kb.ettus.com/Building_and_Installing_the_USRP_Open-Source_Toolchain_(UHD_and_GNU_Radio)_on_Linux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Digital_rf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■"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https://github.com/MITHaystack/digital_rf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■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Programs: thor.py , tx.py , prc_analyce.py, drf_plot.py and create_waveform.py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>
            <a:off x="11182920" y="124272"/>
            <a:ext cx="1656300" cy="15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gplogo_transparente.png" id="128" name="Google Shape;1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6960" y="-3141"/>
            <a:ext cx="1339837" cy="1113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16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6"/>
          <p:cNvSpPr txBox="1"/>
          <p:nvPr/>
        </p:nvSpPr>
        <p:spPr>
          <a:xfrm>
            <a:off x="716625" y="1262500"/>
            <a:ext cx="107109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latin typeface="Calibri"/>
                <a:ea typeface="Calibri"/>
                <a:cs typeface="Calibri"/>
                <a:sym typeface="Calibri"/>
              </a:rPr>
              <a:t>THOR</a:t>
            </a:r>
            <a:r>
              <a:rPr b="1" lang="en-US" sz="3600" u="sng">
                <a:latin typeface="Calibri"/>
                <a:ea typeface="Calibri"/>
                <a:cs typeface="Calibri"/>
                <a:sym typeface="Calibri"/>
              </a:rPr>
              <a:t>.py </a:t>
            </a:r>
            <a:endParaRPr b="1" sz="3600" u="sng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1" name="Google Shape;131;p16"/>
          <p:cNvGraphicFramePr/>
          <p:nvPr/>
        </p:nvGraphicFramePr>
        <p:xfrm>
          <a:off x="952450" y="455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{B215E3DA-A349-4298-B532-4FB2122E017D}</a:tableStyleId>
              </a:tblPr>
              <a:tblGrid>
                <a:gridCol w="3699925"/>
                <a:gridCol w="3699925"/>
                <a:gridCol w="369992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ARGUMENTOS DE ENTRADA</a:t>
                      </a:r>
                      <a:endParaRPr b="1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ESCRITURA EN METADATA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MBOARD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sequence_num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subdev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num_subchannels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-c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sample_rate_numerator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-f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Frequency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samples_rate_denominator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-F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OFFSET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init_utc_timestamp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computer_time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-b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Bandwidth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-r</a:t>
                      </a:r>
                      <a:r>
                        <a:rPr b="1" lang="en-US"/>
                        <a:t>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DIR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2" name="Google Shape;132;p16"/>
          <p:cNvSpPr txBox="1"/>
          <p:nvPr/>
        </p:nvSpPr>
        <p:spPr>
          <a:xfrm>
            <a:off x="3649425" y="2004513"/>
            <a:ext cx="4845300" cy="18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Sistema Operativo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LSB Version:	core-9.20170808ubuntu1-noarch:security-9.20170808ubuntu1-noarch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Distributor ID:    Ubuntu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Description:    Ubuntu 16.04 LTS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Release:    16.04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Codename:    xenial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1028825" y="2163100"/>
            <a:ext cx="21255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gnuradio-config-info -v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3.7.13.4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1028825" y="2922325"/>
            <a:ext cx="24525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uhd_config_info  --v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UHD</a:t>
            </a:r>
            <a:r>
              <a:rPr lang="en-US">
                <a:solidFill>
                  <a:schemeClr val="dk1"/>
                </a:solidFill>
              </a:rPr>
              <a:t> 3.14.0.HEAD-0-g6875d061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1205375" y="3843625"/>
            <a:ext cx="10637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-m 192.168.10.2 -d "A:0" -c ch1 -y "TX/RX" -f 20e6 -F 10e3 -g 20 -b 0 -r 1e6 /data/test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9062875" y="2070700"/>
            <a:ext cx="32298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Ubicacion: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/home/alex/HaystackOP/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 txBox="1"/>
          <p:nvPr>
            <p:ph type="title"/>
          </p:nvPr>
        </p:nvSpPr>
        <p:spPr>
          <a:xfrm>
            <a:off x="24362" y="179379"/>
            <a:ext cx="34569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ACQUISITION</a:t>
            </a:r>
            <a:endParaRPr b="1" sz="4000">
              <a:solidFill>
                <a:srgbClr val="2F549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24362" y="179379"/>
            <a:ext cx="34569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TRANSMISION</a:t>
            </a:r>
            <a:endParaRPr b="1" sz="4000">
              <a:solidFill>
                <a:srgbClr val="2F5496"/>
              </a:solidFill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11182920" y="124272"/>
            <a:ext cx="1656300" cy="15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gplogo_transparente.png" id="144" name="Google Shape;14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6960" y="-3141"/>
            <a:ext cx="1339837" cy="1113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17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7"/>
          <p:cNvSpPr txBox="1"/>
          <p:nvPr/>
        </p:nvSpPr>
        <p:spPr>
          <a:xfrm>
            <a:off x="716625" y="1262500"/>
            <a:ext cx="107109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latin typeface="Calibri"/>
                <a:ea typeface="Calibri"/>
                <a:cs typeface="Calibri"/>
                <a:sym typeface="Calibri"/>
              </a:rPr>
              <a:t>tx</a:t>
            </a:r>
            <a:r>
              <a:rPr b="1" lang="en-US" sz="3600" u="sng">
                <a:latin typeface="Calibri"/>
                <a:ea typeface="Calibri"/>
                <a:cs typeface="Calibri"/>
                <a:sym typeface="Calibri"/>
              </a:rPr>
              <a:t>.py </a:t>
            </a:r>
            <a:endParaRPr b="1" sz="3600" u="sng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7" name="Google Shape;147;p17"/>
          <p:cNvGraphicFramePr/>
          <p:nvPr/>
        </p:nvGraphicFramePr>
        <p:xfrm>
          <a:off x="952450" y="455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{B215E3DA-A349-4298-B532-4FB2122E017D}</a:tableStyleId>
              </a:tblPr>
              <a:tblGrid>
                <a:gridCol w="3699925"/>
                <a:gridCol w="369992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ARGUMENTOS DE ENTRADA</a:t>
                      </a:r>
                      <a:endParaRPr b="1"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-f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freq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subdev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-c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channels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gain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--sync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external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duration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-File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File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8" name="Google Shape;148;p17"/>
          <p:cNvSpPr txBox="1"/>
          <p:nvPr/>
        </p:nvSpPr>
        <p:spPr>
          <a:xfrm>
            <a:off x="3649425" y="2004513"/>
            <a:ext cx="4845300" cy="18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Sistema Operativo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LSB Version:	core-9.20170808ubuntu1-noarch:security-9.20170808ubuntu1-noarch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Distributor ID:	Ubuntu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Description:	Ubuntu 18.04.1 LTS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Release:	18.04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Codename:	bionic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1028825" y="2163100"/>
            <a:ext cx="21255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gnuradio-config-info -v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3.7.11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1028825" y="2922325"/>
            <a:ext cx="24525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uhd_config_info  --v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UHD 3.14.0.0-269-g11bbc3c0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542100" y="3826300"/>
            <a:ext cx="124626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python tx.py -m 172.16.5.189  -r 1e6 -f 25.0e6 -d "A:0" -y "TX/RX" -G 1 -g 33 -b 40e6 -l 1  --starttime 2019-07-10T13:05:00Z --duration 240 --sync_source "external"  /home/alex//sounder/waveforms/code-l10000-b10-000000.bin  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9062875" y="2070700"/>
            <a:ext cx="32298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Ubicacion: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/home/soporte/GNURADIO_TX/uhd/host/examples/python/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>
            <p:ph type="title"/>
          </p:nvPr>
        </p:nvSpPr>
        <p:spPr>
          <a:xfrm>
            <a:off x="24362" y="179379"/>
            <a:ext cx="34569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ANALYZE</a:t>
            </a:r>
            <a:endParaRPr b="1" sz="4000">
              <a:solidFill>
                <a:srgbClr val="2F5496"/>
              </a:solidFill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11182920" y="124272"/>
            <a:ext cx="1656300" cy="15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gplogo_transparente.png" id="159" name="Google Shape;15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6960" y="-3141"/>
            <a:ext cx="1339837" cy="1113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18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18"/>
          <p:cNvSpPr txBox="1"/>
          <p:nvPr/>
        </p:nvSpPr>
        <p:spPr>
          <a:xfrm>
            <a:off x="716625" y="1262500"/>
            <a:ext cx="107109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latin typeface="Calibri"/>
                <a:ea typeface="Calibri"/>
                <a:cs typeface="Calibri"/>
                <a:sym typeface="Calibri"/>
              </a:rPr>
              <a:t>prc_analyze</a:t>
            </a:r>
            <a:r>
              <a:rPr b="1" lang="en-US" sz="3600" u="sng">
                <a:latin typeface="Calibri"/>
                <a:ea typeface="Calibri"/>
                <a:cs typeface="Calibri"/>
                <a:sym typeface="Calibri"/>
              </a:rPr>
              <a:t>.py </a:t>
            </a:r>
            <a:endParaRPr b="1" sz="36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558425" y="2527075"/>
            <a:ext cx="12280800" cy="58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create_pseudo_random_code(clen=10000, seed=0)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periodic_convolution_matrix(envelope, rmin=0, rmax=100)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create_estimation_matrix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 Nranges  Number of code(code, rmin=0, rmax=1000, cache=True):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res= (1000,10000)* z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Z= Data of our hdf5 file. (10000)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We get</a:t>
            </a: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 res(100,1000), and finally ---&gt; After fft----&gt;  SPEC 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					100 profiles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				      1000 Nranges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24351" y="179375"/>
            <a:ext cx="53646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2F5496"/>
                </a:solidFill>
              </a:rPr>
              <a:t>TEST AND PROCESSING</a:t>
            </a:r>
            <a:endParaRPr b="1" sz="40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11182920" y="124272"/>
            <a:ext cx="1656300" cy="15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8750" lIns="48750" spcFirstLastPara="1" rIns="48750" wrap="square" tIns="48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gplogo_transparente.png" id="169" name="Google Shape;16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6960" y="-3141"/>
            <a:ext cx="1339837" cy="11135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19"/>
          <p:cNvCxnSpPr/>
          <p:nvPr/>
        </p:nvCxnSpPr>
        <p:spPr>
          <a:xfrm>
            <a:off x="0" y="1097926"/>
            <a:ext cx="13004700" cy="126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19"/>
          <p:cNvSpPr txBox="1"/>
          <p:nvPr/>
        </p:nvSpPr>
        <p:spPr>
          <a:xfrm>
            <a:off x="808025" y="1239650"/>
            <a:ext cx="63519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latin typeface="Calibri"/>
                <a:ea typeface="Calibri"/>
                <a:cs typeface="Calibri"/>
                <a:sym typeface="Calibri"/>
              </a:rPr>
              <a:t>PRC_ANALYZE.py</a:t>
            </a:r>
            <a:endParaRPr b="1" sz="3600" u="sng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00" y="2370425"/>
            <a:ext cx="3581250" cy="2418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4225" y="2370426"/>
            <a:ext cx="3581250" cy="241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3450" y="2416939"/>
            <a:ext cx="3443500" cy="232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400" y="5386650"/>
            <a:ext cx="4134974" cy="27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94000" y="5519637"/>
            <a:ext cx="3741125" cy="25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75750" y="5549100"/>
            <a:ext cx="3100634" cy="23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